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5" r:id="rId20"/>
    <p:sldId id="27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203249-1F37-470E-AD63-E9C3A3E1F367}" type="datetimeFigureOut">
              <a:rPr lang="en-US" smtClean="0"/>
              <a:t>4/10/2015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51C83F-BFA8-4EFF-82A5-4A991FC8EFA3}" type="slidenum">
              <a:rPr lang="en-US" smtClean="0"/>
              <a:t>‹#›</a:t>
            </a:fld>
            <a:endParaRPr lang="en-US"/>
          </a:p>
        </p:txBody>
      </p:sp>
    </p:spTree>
    <p:extLst>
      <p:ext uri="{BB962C8B-B14F-4D97-AF65-F5344CB8AC3E}">
        <p14:creationId xmlns:p14="http://schemas.microsoft.com/office/powerpoint/2010/main" val="1834125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203249-1F37-470E-AD63-E9C3A3E1F367}" type="datetimeFigureOut">
              <a:rPr lang="en-US" smtClean="0"/>
              <a:t>4/10/2015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51C83F-BFA8-4EFF-82A5-4A991FC8EFA3}" type="slidenum">
              <a:rPr lang="en-US" smtClean="0"/>
              <a:t>‹#›</a:t>
            </a:fld>
            <a:endParaRPr lang="en-US"/>
          </a:p>
        </p:txBody>
      </p:sp>
    </p:spTree>
    <p:extLst>
      <p:ext uri="{BB962C8B-B14F-4D97-AF65-F5344CB8AC3E}">
        <p14:creationId xmlns:p14="http://schemas.microsoft.com/office/powerpoint/2010/main" val="657962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203249-1F37-470E-AD63-E9C3A3E1F367}" type="datetimeFigureOut">
              <a:rPr lang="en-US" smtClean="0"/>
              <a:t>4/10/2015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51C83F-BFA8-4EFF-82A5-4A991FC8EFA3}" type="slidenum">
              <a:rPr lang="en-US" smtClean="0"/>
              <a:t>‹#›</a:t>
            </a:fld>
            <a:endParaRPr lang="en-US"/>
          </a:p>
        </p:txBody>
      </p:sp>
    </p:spTree>
    <p:extLst>
      <p:ext uri="{BB962C8B-B14F-4D97-AF65-F5344CB8AC3E}">
        <p14:creationId xmlns:p14="http://schemas.microsoft.com/office/powerpoint/2010/main" val="812792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203249-1F37-470E-AD63-E9C3A3E1F367}" type="datetimeFigureOut">
              <a:rPr lang="en-US" smtClean="0"/>
              <a:t>4/10/2015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51C83F-BFA8-4EFF-82A5-4A991FC8EFA3}" type="slidenum">
              <a:rPr lang="en-US" smtClean="0"/>
              <a:t>‹#›</a:t>
            </a:fld>
            <a:endParaRPr lang="en-US"/>
          </a:p>
        </p:txBody>
      </p:sp>
    </p:spTree>
    <p:extLst>
      <p:ext uri="{BB962C8B-B14F-4D97-AF65-F5344CB8AC3E}">
        <p14:creationId xmlns:p14="http://schemas.microsoft.com/office/powerpoint/2010/main" val="4105409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203249-1F37-470E-AD63-E9C3A3E1F367}" type="datetimeFigureOut">
              <a:rPr lang="en-US" smtClean="0"/>
              <a:t>4/10/2015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51C83F-BFA8-4EFF-82A5-4A991FC8EFA3}" type="slidenum">
              <a:rPr lang="en-US" smtClean="0"/>
              <a:t>‹#›</a:t>
            </a:fld>
            <a:endParaRPr lang="en-US"/>
          </a:p>
        </p:txBody>
      </p:sp>
    </p:spTree>
    <p:extLst>
      <p:ext uri="{BB962C8B-B14F-4D97-AF65-F5344CB8AC3E}">
        <p14:creationId xmlns:p14="http://schemas.microsoft.com/office/powerpoint/2010/main" val="3985407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0203249-1F37-470E-AD63-E9C3A3E1F367}" type="datetimeFigureOut">
              <a:rPr lang="en-US" smtClean="0"/>
              <a:t>4/10/2015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51C83F-BFA8-4EFF-82A5-4A991FC8EFA3}" type="slidenum">
              <a:rPr lang="en-US" smtClean="0"/>
              <a:t>‹#›</a:t>
            </a:fld>
            <a:endParaRPr lang="en-US"/>
          </a:p>
        </p:txBody>
      </p:sp>
    </p:spTree>
    <p:extLst>
      <p:ext uri="{BB962C8B-B14F-4D97-AF65-F5344CB8AC3E}">
        <p14:creationId xmlns:p14="http://schemas.microsoft.com/office/powerpoint/2010/main" val="3584422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0203249-1F37-470E-AD63-E9C3A3E1F367}" type="datetimeFigureOut">
              <a:rPr lang="en-US" smtClean="0"/>
              <a:t>4/10/2015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51C83F-BFA8-4EFF-82A5-4A991FC8EFA3}" type="slidenum">
              <a:rPr lang="en-US" smtClean="0"/>
              <a:t>‹#›</a:t>
            </a:fld>
            <a:endParaRPr lang="en-US"/>
          </a:p>
        </p:txBody>
      </p:sp>
    </p:spTree>
    <p:extLst>
      <p:ext uri="{BB962C8B-B14F-4D97-AF65-F5344CB8AC3E}">
        <p14:creationId xmlns:p14="http://schemas.microsoft.com/office/powerpoint/2010/main" val="329272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203249-1F37-470E-AD63-E9C3A3E1F367}" type="datetimeFigureOut">
              <a:rPr lang="en-US" smtClean="0"/>
              <a:t>4/10/2015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51C83F-BFA8-4EFF-82A5-4A991FC8EFA3}" type="slidenum">
              <a:rPr lang="en-US" smtClean="0"/>
              <a:t>‹#›</a:t>
            </a:fld>
            <a:endParaRPr lang="en-US"/>
          </a:p>
        </p:txBody>
      </p:sp>
    </p:spTree>
    <p:extLst>
      <p:ext uri="{BB962C8B-B14F-4D97-AF65-F5344CB8AC3E}">
        <p14:creationId xmlns:p14="http://schemas.microsoft.com/office/powerpoint/2010/main" val="1629622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203249-1F37-470E-AD63-E9C3A3E1F367}" type="datetimeFigureOut">
              <a:rPr lang="en-US" smtClean="0"/>
              <a:t>4/10/2015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51C83F-BFA8-4EFF-82A5-4A991FC8EFA3}" type="slidenum">
              <a:rPr lang="en-US" smtClean="0"/>
              <a:t>‹#›</a:t>
            </a:fld>
            <a:endParaRPr lang="en-US"/>
          </a:p>
        </p:txBody>
      </p:sp>
    </p:spTree>
    <p:extLst>
      <p:ext uri="{BB962C8B-B14F-4D97-AF65-F5344CB8AC3E}">
        <p14:creationId xmlns:p14="http://schemas.microsoft.com/office/powerpoint/2010/main" val="11011383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203249-1F37-470E-AD63-E9C3A3E1F367}" type="datetimeFigureOut">
              <a:rPr lang="en-US" smtClean="0"/>
              <a:t>4/10/2015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51C83F-BFA8-4EFF-82A5-4A991FC8EFA3}" type="slidenum">
              <a:rPr lang="en-US" smtClean="0"/>
              <a:t>‹#›</a:t>
            </a:fld>
            <a:endParaRPr lang="en-US"/>
          </a:p>
        </p:txBody>
      </p:sp>
    </p:spTree>
    <p:extLst>
      <p:ext uri="{BB962C8B-B14F-4D97-AF65-F5344CB8AC3E}">
        <p14:creationId xmlns:p14="http://schemas.microsoft.com/office/powerpoint/2010/main" val="21854773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203249-1F37-470E-AD63-E9C3A3E1F367}" type="datetimeFigureOut">
              <a:rPr lang="en-US" smtClean="0"/>
              <a:t>4/10/2015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51C83F-BFA8-4EFF-82A5-4A991FC8EFA3}" type="slidenum">
              <a:rPr lang="en-US" smtClean="0"/>
              <a:t>‹#›</a:t>
            </a:fld>
            <a:endParaRPr lang="en-US"/>
          </a:p>
        </p:txBody>
      </p:sp>
    </p:spTree>
    <p:extLst>
      <p:ext uri="{BB962C8B-B14F-4D97-AF65-F5344CB8AC3E}">
        <p14:creationId xmlns:p14="http://schemas.microsoft.com/office/powerpoint/2010/main" val="88049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203249-1F37-470E-AD63-E9C3A3E1F367}" type="datetimeFigureOut">
              <a:rPr lang="en-US" smtClean="0"/>
              <a:t>4/10/2015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51C83F-BFA8-4EFF-82A5-4A991FC8EFA3}" type="slidenum">
              <a:rPr lang="en-US" smtClean="0"/>
              <a:t>‹#›</a:t>
            </a:fld>
            <a:endParaRPr lang="en-US"/>
          </a:p>
        </p:txBody>
      </p:sp>
    </p:spTree>
    <p:extLst>
      <p:ext uri="{BB962C8B-B14F-4D97-AF65-F5344CB8AC3E}">
        <p14:creationId xmlns:p14="http://schemas.microsoft.com/office/powerpoint/2010/main" val="33698358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normAutofit/>
          </a:bodyPr>
          <a:lstStyle/>
          <a:p>
            <a:r>
              <a:rPr lang="en-US" sz="3600" b="1" dirty="0" smtClean="0">
                <a:latin typeface="Century Gothic" pitchFamily="34" charset="0"/>
              </a:rPr>
              <a:t>Immaculate Conception School’s Updated Technology Plan</a:t>
            </a:r>
            <a:endParaRPr lang="en-US" sz="3600" b="1" dirty="0">
              <a:latin typeface="Century Gothic" pitchFamily="34" charset="0"/>
            </a:endParaRPr>
          </a:p>
        </p:txBody>
      </p:sp>
      <p:sp>
        <p:nvSpPr>
          <p:cNvPr id="3" name="Subtitle 2"/>
          <p:cNvSpPr>
            <a:spLocks noGrp="1"/>
          </p:cNvSpPr>
          <p:nvPr>
            <p:ph type="subTitle" idx="1"/>
          </p:nvPr>
        </p:nvSpPr>
        <p:spPr>
          <a:xfrm>
            <a:off x="1371600" y="2209800"/>
            <a:ext cx="6400800" cy="1752600"/>
          </a:xfrm>
        </p:spPr>
        <p:txBody>
          <a:bodyPr/>
          <a:lstStyle/>
          <a:p>
            <a:r>
              <a:rPr lang="en-US" dirty="0" smtClean="0">
                <a:solidFill>
                  <a:schemeClr val="tx1"/>
                </a:solidFill>
                <a:latin typeface="Century Gothic" pitchFamily="34" charset="0"/>
              </a:rPr>
              <a:t>Updated – 2015</a:t>
            </a:r>
            <a:endParaRPr lang="en-US" dirty="0">
              <a:solidFill>
                <a:schemeClr val="tx1"/>
              </a:solidFill>
              <a:latin typeface="Century Gothic" pitchFamily="34" charset="0"/>
            </a:endParaRPr>
          </a:p>
        </p:txBody>
      </p:sp>
      <p:pic>
        <p:nvPicPr>
          <p:cNvPr id="1027" name="Picture 3" descr="C:\Users\MDoerfler\AppData\Local\Microsoft\Windows\Temporary Internet Files\Content.IE5\R36K31D1\PngMedium-computer-screen-with-a-tablet-and-a-touch-phone-16985[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4114800"/>
            <a:ext cx="3067792" cy="2362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357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latin typeface="Century Gothic" pitchFamily="34" charset="0"/>
              </a:rPr>
              <a:t>If there is a conference, presentation, or course that you feel will support the mission of the technology plan or better implement the use of a technology resource within our school, please inform administration, so they can help and support you or others in attending! </a:t>
            </a:r>
          </a:p>
          <a:p>
            <a:endParaRPr lang="en-US" dirty="0" smtClean="0">
              <a:latin typeface="Century Gothic" pitchFamily="34" charset="0"/>
            </a:endParaRPr>
          </a:p>
          <a:p>
            <a:r>
              <a:rPr lang="en-US" dirty="0" smtClean="0">
                <a:latin typeface="Century Gothic" pitchFamily="34" charset="0"/>
              </a:rPr>
              <a:t>HelpDesk tickets are also used as a form of identifying PD needs</a:t>
            </a:r>
            <a:endParaRPr lang="en-US" dirty="0">
              <a:latin typeface="Century Gothic" pitchFamily="34" charset="0"/>
            </a:endParaRPr>
          </a:p>
        </p:txBody>
      </p:sp>
      <p:sp>
        <p:nvSpPr>
          <p:cNvPr id="4" name="Title 1"/>
          <p:cNvSpPr>
            <a:spLocks noGrp="1"/>
          </p:cNvSpPr>
          <p:nvPr>
            <p:ph type="title"/>
          </p:nvPr>
        </p:nvSpPr>
        <p:spPr/>
        <p:txBody>
          <a:bodyPr>
            <a:normAutofit/>
          </a:bodyPr>
          <a:lstStyle/>
          <a:p>
            <a:r>
              <a:rPr lang="en-US" sz="3600" b="1" dirty="0" smtClean="0">
                <a:latin typeface="Century Gothic" pitchFamily="34" charset="0"/>
              </a:rPr>
              <a:t>Types of Professional Development</a:t>
            </a:r>
            <a:endParaRPr lang="en-US" sz="3600" b="1" dirty="0">
              <a:latin typeface="Century Gothic" pitchFamily="34" charset="0"/>
            </a:endParaRPr>
          </a:p>
        </p:txBody>
      </p:sp>
    </p:spTree>
    <p:extLst>
      <p:ext uri="{BB962C8B-B14F-4D97-AF65-F5344CB8AC3E}">
        <p14:creationId xmlns:p14="http://schemas.microsoft.com/office/powerpoint/2010/main" val="27951142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latin typeface="Century Gothic" pitchFamily="34" charset="0"/>
              </a:rPr>
              <a:t>Robotics and Engineering and Graphic Design: Moving into the Future</a:t>
            </a:r>
            <a:endParaRPr lang="en-US" sz="3200" b="1" dirty="0">
              <a:latin typeface="Century Gothic" pitchFamily="34" charset="0"/>
            </a:endParaRPr>
          </a:p>
        </p:txBody>
      </p:sp>
      <p:sp>
        <p:nvSpPr>
          <p:cNvPr id="3" name="Content Placeholder 2"/>
          <p:cNvSpPr>
            <a:spLocks noGrp="1"/>
          </p:cNvSpPr>
          <p:nvPr>
            <p:ph idx="1"/>
          </p:nvPr>
        </p:nvSpPr>
        <p:spPr/>
        <p:txBody>
          <a:bodyPr/>
          <a:lstStyle/>
          <a:p>
            <a:r>
              <a:rPr lang="en-US" dirty="0" smtClean="0">
                <a:latin typeface="Century Gothic" pitchFamily="34" charset="0"/>
              </a:rPr>
              <a:t>At ICS we are continually  focused to “challenge </a:t>
            </a:r>
            <a:r>
              <a:rPr lang="en-US" dirty="0">
                <a:latin typeface="Century Gothic" pitchFamily="34" charset="0"/>
              </a:rPr>
              <a:t>ourselves to look past what we are currently doing and look for the best parts of what is available and use them to support student learning in the 21st century."</a:t>
            </a:r>
          </a:p>
        </p:txBody>
      </p:sp>
    </p:spTree>
    <p:extLst>
      <p:ext uri="{BB962C8B-B14F-4D97-AF65-F5344CB8AC3E}">
        <p14:creationId xmlns:p14="http://schemas.microsoft.com/office/powerpoint/2010/main" val="42134735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latin typeface="Century Gothic" pitchFamily="34" charset="0"/>
              </a:rPr>
              <a:t>Robotics and Engineering and Graphic Design: Moving into the Future</a:t>
            </a:r>
            <a:endParaRPr lang="en-US" sz="3200" b="1" dirty="0">
              <a:latin typeface="Century Gothic" pitchFamily="34" charset="0"/>
            </a:endParaRPr>
          </a:p>
        </p:txBody>
      </p:sp>
      <p:sp>
        <p:nvSpPr>
          <p:cNvPr id="3" name="Content Placeholder 2"/>
          <p:cNvSpPr>
            <a:spLocks noGrp="1"/>
          </p:cNvSpPr>
          <p:nvPr>
            <p:ph idx="1"/>
          </p:nvPr>
        </p:nvSpPr>
        <p:spPr/>
        <p:txBody>
          <a:bodyPr/>
          <a:lstStyle/>
          <a:p>
            <a:r>
              <a:rPr lang="en-US" dirty="0" smtClean="0">
                <a:latin typeface="Century Gothic" pitchFamily="34" charset="0"/>
              </a:rPr>
              <a:t>Robotics and Engineering and Graphic Design are two areas set to become integrated in future professional development</a:t>
            </a:r>
          </a:p>
        </p:txBody>
      </p:sp>
    </p:spTree>
    <p:extLst>
      <p:ext uri="{BB962C8B-B14F-4D97-AF65-F5344CB8AC3E}">
        <p14:creationId xmlns:p14="http://schemas.microsoft.com/office/powerpoint/2010/main" val="15814773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entury Gothic" pitchFamily="34" charset="0"/>
              </a:rPr>
              <a:t>Strategies</a:t>
            </a:r>
            <a:endParaRPr lang="en-US" b="1" dirty="0">
              <a:latin typeface="Century Gothic" pitchFamily="34" charset="0"/>
            </a:endParaRPr>
          </a:p>
        </p:txBody>
      </p:sp>
      <p:sp>
        <p:nvSpPr>
          <p:cNvPr id="3" name="Content Placeholder 2"/>
          <p:cNvSpPr>
            <a:spLocks noGrp="1"/>
          </p:cNvSpPr>
          <p:nvPr>
            <p:ph idx="1"/>
          </p:nvPr>
        </p:nvSpPr>
        <p:spPr/>
        <p:txBody>
          <a:bodyPr/>
          <a:lstStyle/>
          <a:p>
            <a:r>
              <a:rPr lang="en-US" dirty="0" smtClean="0">
                <a:latin typeface="Century Gothic" pitchFamily="34" charset="0"/>
              </a:rPr>
              <a:t>ICS’s “Technology </a:t>
            </a:r>
            <a:r>
              <a:rPr lang="en-US" dirty="0">
                <a:latin typeface="Century Gothic" pitchFamily="34" charset="0"/>
              </a:rPr>
              <a:t>Plan is flexible, focused on the curriculum, and tailored to create a learning environment that appropriately integrates technology to support learning in the 21</a:t>
            </a:r>
            <a:r>
              <a:rPr lang="en-US" baseline="30000" dirty="0">
                <a:latin typeface="Century Gothic" pitchFamily="34" charset="0"/>
              </a:rPr>
              <a:t>st</a:t>
            </a:r>
            <a:r>
              <a:rPr lang="en-US" dirty="0">
                <a:latin typeface="Century Gothic" pitchFamily="34" charset="0"/>
              </a:rPr>
              <a:t> century</a:t>
            </a:r>
            <a:r>
              <a:rPr lang="en-US" dirty="0" smtClean="0">
                <a:latin typeface="Century Gothic" pitchFamily="34" charset="0"/>
              </a:rPr>
              <a:t>.”</a:t>
            </a:r>
            <a:endParaRPr lang="en-US" dirty="0">
              <a:latin typeface="Century Gothic" pitchFamily="34" charset="0"/>
            </a:endParaRPr>
          </a:p>
        </p:txBody>
      </p:sp>
    </p:spTree>
    <p:extLst>
      <p:ext uri="{BB962C8B-B14F-4D97-AF65-F5344CB8AC3E}">
        <p14:creationId xmlns:p14="http://schemas.microsoft.com/office/powerpoint/2010/main" val="15308988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entury Gothic" pitchFamily="34" charset="0"/>
              </a:rPr>
              <a:t>Strategy </a:t>
            </a:r>
            <a:endParaRPr lang="en-US" b="1" dirty="0">
              <a:latin typeface="Century Gothic" pitchFamily="34" charset="0"/>
            </a:endParaRPr>
          </a:p>
        </p:txBody>
      </p:sp>
      <p:sp>
        <p:nvSpPr>
          <p:cNvPr id="3" name="Content Placeholder 2"/>
          <p:cNvSpPr>
            <a:spLocks noGrp="1"/>
          </p:cNvSpPr>
          <p:nvPr>
            <p:ph idx="1"/>
          </p:nvPr>
        </p:nvSpPr>
        <p:spPr>
          <a:xfrm>
            <a:off x="457200" y="1371600"/>
            <a:ext cx="8382000" cy="4754563"/>
          </a:xfrm>
        </p:spPr>
        <p:txBody>
          <a:bodyPr>
            <a:normAutofit fontScale="85000" lnSpcReduction="20000"/>
          </a:bodyPr>
          <a:lstStyle/>
          <a:p>
            <a:r>
              <a:rPr lang="en-US" dirty="0">
                <a:latin typeface="Century Gothic" pitchFamily="34" charset="0"/>
              </a:rPr>
              <a:t>Ethical use of the technological resources is to be agreed to according to the Acceptable Use standards adopted for the faculty and students/families. </a:t>
            </a:r>
            <a:endParaRPr lang="en-US" dirty="0" smtClean="0">
              <a:latin typeface="Century Gothic" pitchFamily="34" charset="0"/>
            </a:endParaRPr>
          </a:p>
          <a:p>
            <a:endParaRPr lang="en-US" dirty="0" smtClean="0">
              <a:latin typeface="Century Gothic" pitchFamily="34" charset="0"/>
            </a:endParaRPr>
          </a:p>
          <a:p>
            <a:r>
              <a:rPr lang="en-US" dirty="0" smtClean="0">
                <a:latin typeface="Century Gothic" pitchFamily="34" charset="0"/>
              </a:rPr>
              <a:t>Access </a:t>
            </a:r>
            <a:r>
              <a:rPr lang="en-US" dirty="0">
                <a:latin typeface="Century Gothic" pitchFamily="34" charset="0"/>
              </a:rPr>
              <a:t>to the tools is dependent upon individual acceptance of the policy. </a:t>
            </a:r>
            <a:endParaRPr lang="en-US" dirty="0" smtClean="0">
              <a:latin typeface="Century Gothic" pitchFamily="34" charset="0"/>
            </a:endParaRPr>
          </a:p>
          <a:p>
            <a:endParaRPr lang="en-US" dirty="0" smtClean="0">
              <a:latin typeface="Century Gothic" pitchFamily="34" charset="0"/>
            </a:endParaRPr>
          </a:p>
          <a:p>
            <a:r>
              <a:rPr lang="en-US" dirty="0" smtClean="0">
                <a:latin typeface="Century Gothic" pitchFamily="34" charset="0"/>
              </a:rPr>
              <a:t>This creates a partnership </a:t>
            </a:r>
            <a:r>
              <a:rPr lang="en-US" dirty="0">
                <a:latin typeface="Century Gothic" pitchFamily="34" charset="0"/>
              </a:rPr>
              <a:t>of faculty, family, parish, and community to promote the highest achievement each student is capable of attaining.</a:t>
            </a:r>
          </a:p>
        </p:txBody>
      </p:sp>
    </p:spTree>
    <p:extLst>
      <p:ext uri="{BB962C8B-B14F-4D97-AF65-F5344CB8AC3E}">
        <p14:creationId xmlns:p14="http://schemas.microsoft.com/office/powerpoint/2010/main" val="36224575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entury Gothic" pitchFamily="34" charset="0"/>
              </a:rPr>
              <a:t>Strategy</a:t>
            </a:r>
            <a:endParaRPr lang="en-US" b="1" dirty="0">
              <a:latin typeface="Century Gothic" pitchFamily="34" charset="0"/>
            </a:endParaRPr>
          </a:p>
        </p:txBody>
      </p:sp>
      <p:sp>
        <p:nvSpPr>
          <p:cNvPr id="3" name="Content Placeholder 2"/>
          <p:cNvSpPr>
            <a:spLocks noGrp="1"/>
          </p:cNvSpPr>
          <p:nvPr>
            <p:ph idx="1"/>
          </p:nvPr>
        </p:nvSpPr>
        <p:spPr/>
        <p:txBody>
          <a:bodyPr>
            <a:normAutofit/>
          </a:bodyPr>
          <a:lstStyle/>
          <a:p>
            <a:r>
              <a:rPr lang="en-US" dirty="0">
                <a:latin typeface="Century Gothic" pitchFamily="34" charset="0"/>
              </a:rPr>
              <a:t>D</a:t>
            </a:r>
            <a:r>
              <a:rPr lang="en-US" dirty="0" smtClean="0">
                <a:latin typeface="Century Gothic" pitchFamily="34" charset="0"/>
              </a:rPr>
              <a:t>evelopment </a:t>
            </a:r>
            <a:r>
              <a:rPr lang="en-US" dirty="0">
                <a:latin typeface="Century Gothic" pitchFamily="34" charset="0"/>
              </a:rPr>
              <a:t>of relationships with other schools and organizations. </a:t>
            </a:r>
            <a:endParaRPr lang="en-US" dirty="0" smtClean="0">
              <a:latin typeface="Century Gothic" pitchFamily="34" charset="0"/>
            </a:endParaRPr>
          </a:p>
          <a:p>
            <a:pPr lvl="1"/>
            <a:r>
              <a:rPr lang="en-US" dirty="0">
                <a:latin typeface="Century Gothic" pitchFamily="34" charset="0"/>
              </a:rPr>
              <a:t>W</a:t>
            </a:r>
            <a:r>
              <a:rPr lang="en-US" dirty="0" smtClean="0">
                <a:latin typeface="Century Gothic" pitchFamily="34" charset="0"/>
              </a:rPr>
              <a:t>ill </a:t>
            </a:r>
            <a:r>
              <a:rPr lang="en-US" dirty="0">
                <a:latin typeface="Century Gothic" pitchFamily="34" charset="0"/>
              </a:rPr>
              <a:t>help administration, faculty, and staff to better support student learning and create an environment that appropriately integrates technology. </a:t>
            </a:r>
          </a:p>
          <a:p>
            <a:endParaRPr lang="en-US" dirty="0"/>
          </a:p>
        </p:txBody>
      </p:sp>
    </p:spTree>
    <p:extLst>
      <p:ext uri="{BB962C8B-B14F-4D97-AF65-F5344CB8AC3E}">
        <p14:creationId xmlns:p14="http://schemas.microsoft.com/office/powerpoint/2010/main" val="20646285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entury Gothic" pitchFamily="34" charset="0"/>
              </a:rPr>
              <a:t>Strategy</a:t>
            </a:r>
            <a:endParaRPr lang="en-US" b="1" dirty="0">
              <a:latin typeface="Century Gothic" pitchFamily="34" charset="0"/>
            </a:endParaRPr>
          </a:p>
        </p:txBody>
      </p:sp>
      <p:sp>
        <p:nvSpPr>
          <p:cNvPr id="3" name="Content Placeholder 2"/>
          <p:cNvSpPr>
            <a:spLocks noGrp="1"/>
          </p:cNvSpPr>
          <p:nvPr>
            <p:ph idx="1"/>
          </p:nvPr>
        </p:nvSpPr>
        <p:spPr/>
        <p:txBody>
          <a:bodyPr>
            <a:normAutofit/>
          </a:bodyPr>
          <a:lstStyle/>
          <a:p>
            <a:r>
              <a:rPr lang="en-US" dirty="0" smtClean="0">
                <a:latin typeface="Century Gothic" pitchFamily="34" charset="0"/>
              </a:rPr>
              <a:t>The use </a:t>
            </a:r>
            <a:r>
              <a:rPr lang="en-US" dirty="0">
                <a:latin typeface="Century Gothic" pitchFamily="34" charset="0"/>
              </a:rPr>
              <a:t>of distance learning platforms and other web-based </a:t>
            </a:r>
            <a:r>
              <a:rPr lang="en-US" dirty="0" smtClean="0">
                <a:latin typeface="Century Gothic" pitchFamily="34" charset="0"/>
              </a:rPr>
              <a:t>applications</a:t>
            </a:r>
          </a:p>
          <a:p>
            <a:pPr lvl="1"/>
            <a:r>
              <a:rPr lang="en-US" dirty="0" smtClean="0">
                <a:latin typeface="Century Gothic" pitchFamily="34" charset="0"/>
              </a:rPr>
              <a:t>Supports </a:t>
            </a:r>
            <a:r>
              <a:rPr lang="en-US" dirty="0">
                <a:latin typeface="Century Gothic" pitchFamily="34" charset="0"/>
              </a:rPr>
              <a:t>collaboration among students, parents, and </a:t>
            </a:r>
            <a:r>
              <a:rPr lang="en-US" dirty="0" smtClean="0">
                <a:latin typeface="Century Gothic" pitchFamily="34" charset="0"/>
              </a:rPr>
              <a:t>teachers</a:t>
            </a:r>
            <a:endParaRPr lang="en-US" dirty="0">
              <a:latin typeface="Century Gothic" pitchFamily="34" charset="0"/>
            </a:endParaRPr>
          </a:p>
          <a:p>
            <a:pPr lvl="1"/>
            <a:r>
              <a:rPr lang="en-US" dirty="0" smtClean="0">
                <a:latin typeface="Century Gothic" pitchFamily="34" charset="0"/>
              </a:rPr>
              <a:t>Adds flexibility</a:t>
            </a:r>
          </a:p>
          <a:p>
            <a:pPr lvl="1"/>
            <a:r>
              <a:rPr lang="en-US" dirty="0" smtClean="0">
                <a:latin typeface="Century Gothic" pitchFamily="34" charset="0"/>
              </a:rPr>
              <a:t>Brings immediate attention to the student to improve the learning process</a:t>
            </a:r>
            <a:endParaRPr lang="en-US" dirty="0">
              <a:latin typeface="Century Gothic" pitchFamily="34" charset="0"/>
            </a:endParaRPr>
          </a:p>
        </p:txBody>
      </p:sp>
    </p:spTree>
    <p:extLst>
      <p:ext uri="{BB962C8B-B14F-4D97-AF65-F5344CB8AC3E}">
        <p14:creationId xmlns:p14="http://schemas.microsoft.com/office/powerpoint/2010/main" val="25977375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entury Gothic" pitchFamily="34" charset="0"/>
              </a:rPr>
              <a:t>Strategy</a:t>
            </a:r>
            <a:endParaRPr lang="en-US" b="1" dirty="0">
              <a:latin typeface="Century Gothic" pitchFamily="34" charset="0"/>
            </a:endParaRPr>
          </a:p>
        </p:txBody>
      </p:sp>
      <p:sp>
        <p:nvSpPr>
          <p:cNvPr id="3" name="Content Placeholder 2"/>
          <p:cNvSpPr>
            <a:spLocks noGrp="1"/>
          </p:cNvSpPr>
          <p:nvPr>
            <p:ph idx="1"/>
          </p:nvPr>
        </p:nvSpPr>
        <p:spPr/>
        <p:txBody>
          <a:bodyPr>
            <a:normAutofit lnSpcReduction="10000"/>
          </a:bodyPr>
          <a:lstStyle/>
          <a:p>
            <a:r>
              <a:rPr lang="en-US" dirty="0" smtClean="0">
                <a:latin typeface="Century Gothic" pitchFamily="34" charset="0"/>
              </a:rPr>
              <a:t>Use of laptops and </a:t>
            </a:r>
            <a:r>
              <a:rPr lang="en-US" dirty="0" err="1" smtClean="0">
                <a:latin typeface="Century Gothic" pitchFamily="34" charset="0"/>
              </a:rPr>
              <a:t>iPads</a:t>
            </a:r>
            <a:endParaRPr lang="en-US" dirty="0" smtClean="0">
              <a:latin typeface="Century Gothic" pitchFamily="34" charset="0"/>
            </a:endParaRPr>
          </a:p>
          <a:p>
            <a:pPr lvl="1"/>
            <a:r>
              <a:rPr lang="en-US" dirty="0" smtClean="0">
                <a:latin typeface="Century Gothic" pitchFamily="34" charset="0"/>
              </a:rPr>
              <a:t>Use wireless technology for maximum coverage and movement throughout the school</a:t>
            </a:r>
          </a:p>
          <a:p>
            <a:pPr lvl="1"/>
            <a:r>
              <a:rPr lang="en-US" dirty="0" smtClean="0">
                <a:latin typeface="Century Gothic" pitchFamily="34" charset="0"/>
              </a:rPr>
              <a:t>Supported by back office </a:t>
            </a:r>
          </a:p>
          <a:p>
            <a:pPr lvl="1"/>
            <a:r>
              <a:rPr lang="en-US" dirty="0" smtClean="0">
                <a:latin typeface="Century Gothic" pitchFamily="34" charset="0"/>
              </a:rPr>
              <a:t>Allow for collaboration</a:t>
            </a:r>
          </a:p>
          <a:p>
            <a:pPr lvl="1"/>
            <a:r>
              <a:rPr lang="en-US" dirty="0" smtClean="0">
                <a:latin typeface="Century Gothic" pitchFamily="34" charset="0"/>
              </a:rPr>
              <a:t>Allow for learning to become interactive and individualized</a:t>
            </a:r>
          </a:p>
          <a:p>
            <a:pPr lvl="1"/>
            <a:r>
              <a:rPr lang="en-US" dirty="0" smtClean="0">
                <a:latin typeface="Century Gothic" pitchFamily="34" charset="0"/>
              </a:rPr>
              <a:t>Take learning outside of the classroom and even to global applications</a:t>
            </a:r>
            <a:endParaRPr lang="en-US" dirty="0">
              <a:latin typeface="Century Gothic" pitchFamily="34" charset="0"/>
            </a:endParaRPr>
          </a:p>
        </p:txBody>
      </p:sp>
    </p:spTree>
    <p:extLst>
      <p:ext uri="{BB962C8B-B14F-4D97-AF65-F5344CB8AC3E}">
        <p14:creationId xmlns:p14="http://schemas.microsoft.com/office/powerpoint/2010/main" val="32555576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entury Gothic" pitchFamily="34" charset="0"/>
              </a:rPr>
              <a:t>What is available?</a:t>
            </a:r>
            <a:endParaRPr lang="en-US" b="1" dirty="0">
              <a:latin typeface="Century Gothic" pitchFamily="34" charset="0"/>
            </a:endParaRPr>
          </a:p>
        </p:txBody>
      </p:sp>
      <p:sp>
        <p:nvSpPr>
          <p:cNvPr id="3" name="Content Placeholder 2"/>
          <p:cNvSpPr>
            <a:spLocks noGrp="1"/>
          </p:cNvSpPr>
          <p:nvPr>
            <p:ph idx="1"/>
          </p:nvPr>
        </p:nvSpPr>
        <p:spPr>
          <a:xfrm>
            <a:off x="381000" y="1371600"/>
            <a:ext cx="8305800" cy="4754563"/>
          </a:xfrm>
        </p:spPr>
        <p:txBody>
          <a:bodyPr>
            <a:normAutofit fontScale="85000" lnSpcReduction="20000"/>
          </a:bodyPr>
          <a:lstStyle/>
          <a:p>
            <a:pPr marL="0" indent="0">
              <a:buNone/>
            </a:pPr>
            <a:r>
              <a:rPr lang="en-US" dirty="0">
                <a:latin typeface="Century Gothic" pitchFamily="34" charset="0"/>
              </a:rPr>
              <a:t> </a:t>
            </a:r>
          </a:p>
          <a:p>
            <a:pPr lvl="0"/>
            <a:r>
              <a:rPr lang="en-US" sz="3600" b="1" dirty="0">
                <a:latin typeface="Century Gothic" pitchFamily="34" charset="0"/>
              </a:rPr>
              <a:t>User Device:  </a:t>
            </a:r>
            <a:r>
              <a:rPr lang="en-US" sz="3600" dirty="0">
                <a:latin typeface="Century Gothic" pitchFamily="34" charset="0"/>
              </a:rPr>
              <a:t>150 </a:t>
            </a:r>
            <a:r>
              <a:rPr lang="en-US" dirty="0">
                <a:latin typeface="Century Gothic" pitchFamily="34" charset="0"/>
              </a:rPr>
              <a:t>Laptops, 97 Desktops running Windows 7 Pro. They are networked through wireless and LAN </a:t>
            </a:r>
            <a:r>
              <a:rPr lang="en-US" dirty="0" smtClean="0">
                <a:latin typeface="Century Gothic" pitchFamily="34" charset="0"/>
              </a:rPr>
              <a:t>connections</a:t>
            </a:r>
            <a:r>
              <a:rPr lang="en-US" dirty="0">
                <a:latin typeface="Century Gothic" pitchFamily="34" charset="0"/>
              </a:rPr>
              <a:t> </a:t>
            </a:r>
          </a:p>
          <a:p>
            <a:pPr lvl="0"/>
            <a:endParaRPr lang="en-US" b="1" dirty="0" smtClean="0">
              <a:latin typeface="Century Gothic" pitchFamily="34" charset="0"/>
            </a:endParaRPr>
          </a:p>
          <a:p>
            <a:pPr lvl="0"/>
            <a:r>
              <a:rPr lang="en-US" b="1" dirty="0" smtClean="0">
                <a:latin typeface="Century Gothic" pitchFamily="34" charset="0"/>
              </a:rPr>
              <a:t>Mobile </a:t>
            </a:r>
            <a:r>
              <a:rPr lang="en-US" b="1" dirty="0">
                <a:latin typeface="Century Gothic" pitchFamily="34" charset="0"/>
              </a:rPr>
              <a:t>User Device:</a:t>
            </a:r>
            <a:r>
              <a:rPr lang="en-US" sz="2800" dirty="0">
                <a:latin typeface="Century Gothic" pitchFamily="34" charset="0"/>
              </a:rPr>
              <a:t>  71 Apple </a:t>
            </a:r>
            <a:r>
              <a:rPr lang="en-US" sz="2800" dirty="0" err="1">
                <a:latin typeface="Century Gothic" pitchFamily="34" charset="0"/>
              </a:rPr>
              <a:t>iPads</a:t>
            </a:r>
            <a:endParaRPr lang="en-US" sz="2800" dirty="0">
              <a:latin typeface="Century Gothic" pitchFamily="34" charset="0"/>
            </a:endParaRPr>
          </a:p>
          <a:p>
            <a:pPr marL="0" indent="0">
              <a:buNone/>
            </a:pPr>
            <a:r>
              <a:rPr lang="en-US" dirty="0">
                <a:latin typeface="Century Gothic" pitchFamily="34" charset="0"/>
              </a:rPr>
              <a:t> </a:t>
            </a:r>
          </a:p>
          <a:p>
            <a:pPr lvl="0"/>
            <a:r>
              <a:rPr lang="fr-FR" b="1" dirty="0">
                <a:latin typeface="Century Gothic" pitchFamily="34" charset="0"/>
              </a:rPr>
              <a:t>Microsoft Office Suite:</a:t>
            </a:r>
            <a:r>
              <a:rPr lang="fr-FR" sz="2800" dirty="0">
                <a:latin typeface="Century Gothic" pitchFamily="34" charset="0"/>
              </a:rPr>
              <a:t> MS Office Suite 2010</a:t>
            </a:r>
            <a:endParaRPr lang="en-US" sz="2800" dirty="0">
              <a:latin typeface="Century Gothic" pitchFamily="34" charset="0"/>
            </a:endParaRPr>
          </a:p>
          <a:p>
            <a:pPr marL="0" indent="0">
              <a:buNone/>
            </a:pPr>
            <a:r>
              <a:rPr lang="fr-FR" dirty="0">
                <a:latin typeface="Century Gothic" pitchFamily="34" charset="0"/>
              </a:rPr>
              <a:t> </a:t>
            </a:r>
            <a:endParaRPr lang="en-US" sz="2800" dirty="0">
              <a:latin typeface="Century Gothic" pitchFamily="34" charset="0"/>
            </a:endParaRPr>
          </a:p>
          <a:p>
            <a:pPr lvl="0"/>
            <a:r>
              <a:rPr lang="en-US" sz="3600" b="1" dirty="0">
                <a:latin typeface="Century Gothic" pitchFamily="34" charset="0"/>
              </a:rPr>
              <a:t>Antivirus</a:t>
            </a:r>
            <a:r>
              <a:rPr lang="en-US" dirty="0">
                <a:latin typeface="Century Gothic" pitchFamily="34" charset="0"/>
              </a:rPr>
              <a:t>: </a:t>
            </a:r>
            <a:r>
              <a:rPr lang="en-US" dirty="0" err="1">
                <a:latin typeface="Century Gothic" pitchFamily="34" charset="0"/>
              </a:rPr>
              <a:t>Vipre</a:t>
            </a:r>
            <a:r>
              <a:rPr lang="en-US" dirty="0">
                <a:latin typeface="Century Gothic" pitchFamily="34" charset="0"/>
              </a:rPr>
              <a:t> Business</a:t>
            </a:r>
          </a:p>
          <a:p>
            <a:pPr marL="0" indent="0">
              <a:buNone/>
            </a:pPr>
            <a:r>
              <a:rPr lang="en-US" dirty="0">
                <a:latin typeface="Century Gothic" pitchFamily="34" charset="0"/>
              </a:rPr>
              <a:t> </a:t>
            </a:r>
          </a:p>
          <a:p>
            <a:endParaRPr lang="en-US" dirty="0"/>
          </a:p>
        </p:txBody>
      </p:sp>
    </p:spTree>
    <p:extLst>
      <p:ext uri="{BB962C8B-B14F-4D97-AF65-F5344CB8AC3E}">
        <p14:creationId xmlns:p14="http://schemas.microsoft.com/office/powerpoint/2010/main" val="19653010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entury Gothic" pitchFamily="34" charset="0"/>
              </a:rPr>
              <a:t>What is available?</a:t>
            </a:r>
            <a:endParaRPr lang="en-US" b="1" dirty="0">
              <a:latin typeface="Century Gothic" pitchFamily="34" charset="0"/>
            </a:endParaRPr>
          </a:p>
        </p:txBody>
      </p:sp>
      <p:sp>
        <p:nvSpPr>
          <p:cNvPr id="3" name="Content Placeholder 2"/>
          <p:cNvSpPr>
            <a:spLocks noGrp="1"/>
          </p:cNvSpPr>
          <p:nvPr>
            <p:ph idx="1"/>
          </p:nvPr>
        </p:nvSpPr>
        <p:spPr>
          <a:xfrm>
            <a:off x="381000" y="1371600"/>
            <a:ext cx="8305800" cy="4754563"/>
          </a:xfrm>
        </p:spPr>
        <p:txBody>
          <a:bodyPr>
            <a:normAutofit fontScale="62500" lnSpcReduction="20000"/>
          </a:bodyPr>
          <a:lstStyle/>
          <a:p>
            <a:pPr lvl="0"/>
            <a:r>
              <a:rPr lang="en-US" b="1" dirty="0" smtClean="0">
                <a:latin typeface="Century Gothic" pitchFamily="34" charset="0"/>
              </a:rPr>
              <a:t>Projection </a:t>
            </a:r>
            <a:r>
              <a:rPr lang="en-US" b="1" dirty="0">
                <a:latin typeface="Century Gothic" pitchFamily="34" charset="0"/>
              </a:rPr>
              <a:t>Devices: 		</a:t>
            </a:r>
            <a:endParaRPr lang="en-US" sz="2800" dirty="0">
              <a:latin typeface="Century Gothic" pitchFamily="34" charset="0"/>
            </a:endParaRPr>
          </a:p>
          <a:p>
            <a:pPr lvl="1"/>
            <a:r>
              <a:rPr lang="en-US" dirty="0">
                <a:latin typeface="Century Gothic" pitchFamily="34" charset="0"/>
              </a:rPr>
              <a:t>51 networked projection devices permanently installed in classrooms, cafeteria, and auditorium</a:t>
            </a:r>
          </a:p>
          <a:p>
            <a:pPr lvl="1"/>
            <a:r>
              <a:rPr lang="en-US" dirty="0">
                <a:latin typeface="Century Gothic" pitchFamily="34" charset="0"/>
              </a:rPr>
              <a:t>6 mobile projectors</a:t>
            </a:r>
          </a:p>
          <a:p>
            <a:pPr lvl="1"/>
            <a:r>
              <a:rPr lang="en-US" dirty="0">
                <a:latin typeface="Century Gothic" pitchFamily="34" charset="0"/>
              </a:rPr>
              <a:t>46 </a:t>
            </a:r>
            <a:r>
              <a:rPr lang="en-US" dirty="0" err="1">
                <a:latin typeface="Century Gothic" pitchFamily="34" charset="0"/>
              </a:rPr>
              <a:t>AppleTV</a:t>
            </a:r>
            <a:r>
              <a:rPr lang="en-US" dirty="0">
                <a:latin typeface="Century Gothic" pitchFamily="34" charset="0"/>
              </a:rPr>
              <a:t> devices installed as companion hardware with each installed projector</a:t>
            </a:r>
          </a:p>
          <a:p>
            <a:pPr lvl="1"/>
            <a:r>
              <a:rPr lang="en-US" dirty="0">
                <a:latin typeface="Century Gothic" pitchFamily="34" charset="0"/>
              </a:rPr>
              <a:t>1 mobile </a:t>
            </a:r>
            <a:r>
              <a:rPr lang="en-US" dirty="0" err="1">
                <a:latin typeface="Century Gothic" pitchFamily="34" charset="0"/>
              </a:rPr>
              <a:t>AppleTV</a:t>
            </a:r>
            <a:r>
              <a:rPr lang="en-US" dirty="0">
                <a:latin typeface="Century Gothic" pitchFamily="34" charset="0"/>
              </a:rPr>
              <a:t> device</a:t>
            </a:r>
            <a:r>
              <a:rPr lang="en-US" sz="3200" b="1" dirty="0">
                <a:latin typeface="Century Gothic" pitchFamily="34" charset="0"/>
              </a:rPr>
              <a:t>	</a:t>
            </a:r>
            <a:endParaRPr lang="en-US" dirty="0">
              <a:latin typeface="Century Gothic" pitchFamily="34" charset="0"/>
            </a:endParaRPr>
          </a:p>
          <a:p>
            <a:pPr lvl="1"/>
            <a:r>
              <a:rPr lang="en-US" dirty="0">
                <a:latin typeface="Century Gothic" pitchFamily="34" charset="0"/>
              </a:rPr>
              <a:t>2 Document Cameras</a:t>
            </a:r>
          </a:p>
          <a:p>
            <a:pPr marL="0" indent="0">
              <a:buNone/>
            </a:pPr>
            <a:r>
              <a:rPr lang="en-US" b="1" dirty="0">
                <a:latin typeface="Century Gothic" pitchFamily="34" charset="0"/>
              </a:rPr>
              <a:t> </a:t>
            </a:r>
            <a:endParaRPr lang="en-US" sz="2800" dirty="0">
              <a:latin typeface="Century Gothic" pitchFamily="34" charset="0"/>
            </a:endParaRPr>
          </a:p>
          <a:p>
            <a:pPr lvl="0"/>
            <a:r>
              <a:rPr lang="en-US" b="1" dirty="0">
                <a:latin typeface="Century Gothic" pitchFamily="34" charset="0"/>
              </a:rPr>
              <a:t>SMART Interactive systems:</a:t>
            </a:r>
            <a:endParaRPr lang="en-US" sz="2800" dirty="0">
              <a:latin typeface="Century Gothic" pitchFamily="34" charset="0"/>
            </a:endParaRPr>
          </a:p>
          <a:p>
            <a:pPr lvl="1"/>
            <a:r>
              <a:rPr lang="en-US" dirty="0">
                <a:latin typeface="Century Gothic" pitchFamily="34" charset="0"/>
              </a:rPr>
              <a:t>42 Installed </a:t>
            </a:r>
            <a:r>
              <a:rPr lang="en-US" dirty="0" err="1">
                <a:latin typeface="Century Gothic" pitchFamily="34" charset="0"/>
              </a:rPr>
              <a:t>SMARTBoards</a:t>
            </a:r>
            <a:endParaRPr lang="en-US" dirty="0">
              <a:latin typeface="Century Gothic" pitchFamily="34" charset="0"/>
            </a:endParaRPr>
          </a:p>
          <a:p>
            <a:pPr lvl="1"/>
            <a:r>
              <a:rPr lang="en-US" dirty="0">
                <a:latin typeface="Century Gothic" pitchFamily="34" charset="0"/>
              </a:rPr>
              <a:t>2 SMART Interactive projectors</a:t>
            </a:r>
          </a:p>
          <a:p>
            <a:pPr lvl="1"/>
            <a:r>
              <a:rPr lang="en-US" dirty="0">
                <a:latin typeface="Century Gothic" pitchFamily="34" charset="0"/>
              </a:rPr>
              <a:t>5 SMART Response kits</a:t>
            </a:r>
          </a:p>
          <a:p>
            <a:pPr marL="0" indent="0">
              <a:buNone/>
            </a:pPr>
            <a:r>
              <a:rPr lang="en-US" dirty="0">
                <a:latin typeface="Century Gothic" pitchFamily="34" charset="0"/>
              </a:rPr>
              <a:t> </a:t>
            </a:r>
          </a:p>
          <a:p>
            <a:r>
              <a:rPr lang="en-US" sz="3600" b="1" dirty="0">
                <a:latin typeface="Century Gothic" pitchFamily="34" charset="0"/>
              </a:rPr>
              <a:t>Web Hosting:  </a:t>
            </a:r>
            <a:r>
              <a:rPr lang="en-US" dirty="0">
                <a:latin typeface="Century Gothic" pitchFamily="34" charset="0"/>
              </a:rPr>
              <a:t>Systems Alliance for the Parish/School website, and </a:t>
            </a:r>
            <a:r>
              <a:rPr lang="en-US" dirty="0" err="1">
                <a:latin typeface="Century Gothic" pitchFamily="34" charset="0"/>
              </a:rPr>
              <a:t>eChalk</a:t>
            </a:r>
            <a:r>
              <a:rPr lang="en-US" dirty="0">
                <a:latin typeface="Century Gothic" pitchFamily="34" charset="0"/>
              </a:rPr>
              <a:t> for the teacher websites</a:t>
            </a:r>
          </a:p>
          <a:p>
            <a:endParaRPr lang="en-US" dirty="0"/>
          </a:p>
        </p:txBody>
      </p:sp>
    </p:spTree>
    <p:extLst>
      <p:ext uri="{BB962C8B-B14F-4D97-AF65-F5344CB8AC3E}">
        <p14:creationId xmlns:p14="http://schemas.microsoft.com/office/powerpoint/2010/main" val="1623250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latin typeface="Century Gothic" pitchFamily="34" charset="0"/>
              </a:rPr>
              <a:t>Mission</a:t>
            </a:r>
            <a:r>
              <a:rPr lang="en-US" sz="2800" dirty="0" smtClean="0">
                <a:latin typeface="Century Gothic" pitchFamily="34" charset="0"/>
              </a:rPr>
              <a:t/>
            </a:r>
            <a:br>
              <a:rPr lang="en-US" sz="2800" dirty="0" smtClean="0">
                <a:latin typeface="Century Gothic" pitchFamily="34" charset="0"/>
              </a:rPr>
            </a:br>
            <a:r>
              <a:rPr lang="en-US" sz="2400" dirty="0" smtClean="0">
                <a:latin typeface="Century Gothic" pitchFamily="34" charset="0"/>
              </a:rPr>
              <a:t>Updated to reflect the technology goal stated in the 2015-2020 ICS Strategic Plan</a:t>
            </a:r>
            <a:endParaRPr lang="en-US" sz="2400" dirty="0">
              <a:latin typeface="Century Gothic" pitchFamily="34" charset="0"/>
            </a:endParaRPr>
          </a:p>
        </p:txBody>
      </p:sp>
      <p:sp>
        <p:nvSpPr>
          <p:cNvPr id="3" name="Content Placeholder 2"/>
          <p:cNvSpPr>
            <a:spLocks noGrp="1"/>
          </p:cNvSpPr>
          <p:nvPr>
            <p:ph idx="1"/>
          </p:nvPr>
        </p:nvSpPr>
        <p:spPr>
          <a:xfrm>
            <a:off x="457200" y="1752600"/>
            <a:ext cx="8229600" cy="4525963"/>
          </a:xfrm>
        </p:spPr>
        <p:txBody>
          <a:bodyPr>
            <a:normAutofit/>
          </a:bodyPr>
          <a:lstStyle/>
          <a:p>
            <a:r>
              <a:rPr lang="en-US" dirty="0" smtClean="0">
                <a:latin typeface="Century Gothic" pitchFamily="34" charset="0"/>
              </a:rPr>
              <a:t>Immaculate </a:t>
            </a:r>
            <a:r>
              <a:rPr lang="en-US" dirty="0">
                <a:latin typeface="Century Gothic" pitchFamily="34" charset="0"/>
              </a:rPr>
              <a:t>Conception School’s (ICS) mission is to “advance a rich, student-centered learning environment integrating technology thru all facets of the educational experience. This will entail keeping technology stable, working, and evolving at a pace that provided for well planned growth</a:t>
            </a:r>
            <a:r>
              <a:rPr lang="en-US" dirty="0" smtClean="0">
                <a:latin typeface="Century Gothic" pitchFamily="34" charset="0"/>
              </a:rPr>
              <a:t>.”</a:t>
            </a:r>
            <a:endParaRPr lang="en-US" dirty="0">
              <a:latin typeface="Century Gothic" pitchFamily="34" charset="0"/>
            </a:endParaRPr>
          </a:p>
        </p:txBody>
      </p:sp>
    </p:spTree>
    <p:extLst>
      <p:ext uri="{BB962C8B-B14F-4D97-AF65-F5344CB8AC3E}">
        <p14:creationId xmlns:p14="http://schemas.microsoft.com/office/powerpoint/2010/main" val="1512708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entury Gothic" pitchFamily="34" charset="0"/>
              </a:rPr>
              <a:t>Technology Plan </a:t>
            </a:r>
            <a:endParaRPr lang="en-US" b="1" dirty="0">
              <a:latin typeface="Century Gothic" pitchFamily="34" charset="0"/>
            </a:endParaRPr>
          </a:p>
        </p:txBody>
      </p:sp>
      <p:sp>
        <p:nvSpPr>
          <p:cNvPr id="3" name="Content Placeholder 2"/>
          <p:cNvSpPr>
            <a:spLocks noGrp="1"/>
          </p:cNvSpPr>
          <p:nvPr>
            <p:ph idx="1"/>
          </p:nvPr>
        </p:nvSpPr>
        <p:spPr/>
        <p:txBody>
          <a:bodyPr/>
          <a:lstStyle/>
          <a:p>
            <a:pPr marL="0" indent="0">
              <a:buNone/>
            </a:pPr>
            <a:r>
              <a:rPr lang="en-US" dirty="0" smtClean="0">
                <a:latin typeface="Century Gothic" pitchFamily="34" charset="0"/>
              </a:rPr>
              <a:t>Remember, at ICS we are continually  focused to </a:t>
            </a:r>
            <a:r>
              <a:rPr lang="en-US" b="1" dirty="0" smtClean="0">
                <a:latin typeface="Century Gothic" pitchFamily="34" charset="0"/>
              </a:rPr>
              <a:t>“challenge ourselves to look past what we are currently doing and look for the best parts of what is available and use them to support student learning in the 21st century."</a:t>
            </a:r>
          </a:p>
          <a:p>
            <a:pPr marL="0" indent="0">
              <a:buNone/>
            </a:pPr>
            <a:endParaRPr lang="en-US" dirty="0"/>
          </a:p>
        </p:txBody>
      </p:sp>
    </p:spTree>
    <p:extLst>
      <p:ext uri="{BB962C8B-B14F-4D97-AF65-F5344CB8AC3E}">
        <p14:creationId xmlns:p14="http://schemas.microsoft.com/office/powerpoint/2010/main" val="443610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marL="0" indent="0" algn="ctr">
              <a:buNone/>
            </a:pPr>
            <a:r>
              <a:rPr lang="en-US" b="1" dirty="0">
                <a:latin typeface="Century Gothic" pitchFamily="34" charset="0"/>
              </a:rPr>
              <a:t>Technology Goals </a:t>
            </a:r>
            <a:endParaRPr lang="en-US" dirty="0">
              <a:latin typeface="Century Gothic" pitchFamily="34" charset="0"/>
            </a:endParaRPr>
          </a:p>
          <a:p>
            <a:r>
              <a:rPr lang="en-US" dirty="0">
                <a:latin typeface="Century Gothic" pitchFamily="34" charset="0"/>
              </a:rPr>
              <a:t>Immaculate Conception School will use this plan to foster the integration of technology and grow it with the needs of the curriculum. </a:t>
            </a:r>
            <a:endParaRPr lang="en-US" dirty="0" smtClean="0">
              <a:latin typeface="Century Gothic" pitchFamily="34" charset="0"/>
            </a:endParaRPr>
          </a:p>
          <a:p>
            <a:endParaRPr lang="en-US" dirty="0">
              <a:latin typeface="Century Gothic" pitchFamily="34" charset="0"/>
            </a:endParaRPr>
          </a:p>
          <a:p>
            <a:r>
              <a:rPr lang="en-US" dirty="0" smtClean="0">
                <a:latin typeface="Century Gothic" pitchFamily="34" charset="0"/>
              </a:rPr>
              <a:t>The professional development and  strategies presented in this plan will support the attainment of these goals. </a:t>
            </a:r>
            <a:endParaRPr lang="en-US" dirty="0">
              <a:latin typeface="Century Gothic" pitchFamily="34" charset="0"/>
            </a:endParaRPr>
          </a:p>
        </p:txBody>
      </p:sp>
    </p:spTree>
    <p:extLst>
      <p:ext uri="{BB962C8B-B14F-4D97-AF65-F5344CB8AC3E}">
        <p14:creationId xmlns:p14="http://schemas.microsoft.com/office/powerpoint/2010/main" val="35158346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305800" cy="6172200"/>
          </a:xfrm>
        </p:spPr>
        <p:txBody>
          <a:bodyPr>
            <a:normAutofit fontScale="77500" lnSpcReduction="20000"/>
          </a:bodyPr>
          <a:lstStyle/>
          <a:p>
            <a:pPr lvl="0"/>
            <a:r>
              <a:rPr lang="en-US" sz="3800" dirty="0" smtClean="0">
                <a:latin typeface="Century Gothic" pitchFamily="34" charset="0"/>
              </a:rPr>
              <a:t>Goals:</a:t>
            </a:r>
          </a:p>
          <a:p>
            <a:pPr lvl="1"/>
            <a:r>
              <a:rPr lang="en-US" sz="3400" dirty="0" smtClean="0">
                <a:latin typeface="Century Gothic" pitchFamily="34" charset="0"/>
              </a:rPr>
              <a:t>Increase </a:t>
            </a:r>
            <a:r>
              <a:rPr lang="en-US" sz="3400" dirty="0">
                <a:latin typeface="Century Gothic" pitchFamily="34" charset="0"/>
              </a:rPr>
              <a:t>and support the infrastructure and network to support upgrades and new </a:t>
            </a:r>
            <a:r>
              <a:rPr lang="en-US" sz="3400" dirty="0" smtClean="0">
                <a:latin typeface="Century Gothic" pitchFamily="34" charset="0"/>
              </a:rPr>
              <a:t>technology</a:t>
            </a:r>
          </a:p>
          <a:p>
            <a:pPr lvl="2"/>
            <a:r>
              <a:rPr lang="en-US" sz="3000" b="1" dirty="0" smtClean="0">
                <a:latin typeface="Century Gothic" pitchFamily="34" charset="0"/>
              </a:rPr>
              <a:t>Time</a:t>
            </a:r>
            <a:r>
              <a:rPr lang="en-US" sz="3000" b="1" dirty="0">
                <a:latin typeface="Century Gothic" pitchFamily="34" charset="0"/>
              </a:rPr>
              <a:t>: </a:t>
            </a:r>
            <a:r>
              <a:rPr lang="en-US" sz="3000" dirty="0">
                <a:latin typeface="Century Gothic" pitchFamily="34" charset="0"/>
              </a:rPr>
              <a:t> July 2015 &amp; Ongoing			</a:t>
            </a:r>
          </a:p>
          <a:p>
            <a:pPr marL="0" indent="0">
              <a:buNone/>
            </a:pPr>
            <a:endParaRPr lang="en-US" sz="3800" dirty="0">
              <a:latin typeface="Century Gothic" pitchFamily="34" charset="0"/>
            </a:endParaRPr>
          </a:p>
          <a:p>
            <a:pPr lvl="1"/>
            <a:r>
              <a:rPr lang="en-US" sz="3400" dirty="0">
                <a:latin typeface="Century Gothic" pitchFamily="34" charset="0"/>
              </a:rPr>
              <a:t>Procure cloud-based technology that will support learning and communicating with state of the art collaboration features which will be available both in school and from home for students, teachers, and staff. </a:t>
            </a:r>
            <a:endParaRPr lang="en-US" sz="3400" dirty="0" smtClean="0">
              <a:latin typeface="Century Gothic" pitchFamily="34" charset="0"/>
            </a:endParaRPr>
          </a:p>
          <a:p>
            <a:pPr lvl="2"/>
            <a:r>
              <a:rPr lang="en-US" sz="3000" b="1" dirty="0" smtClean="0">
                <a:latin typeface="Century Gothic" pitchFamily="34" charset="0"/>
              </a:rPr>
              <a:t>Time</a:t>
            </a:r>
            <a:r>
              <a:rPr lang="en-US" sz="3000" dirty="0">
                <a:latin typeface="Century Gothic" pitchFamily="34" charset="0"/>
              </a:rPr>
              <a:t>: September 2015 &amp; Ongoing 		</a:t>
            </a:r>
          </a:p>
          <a:p>
            <a:pPr marL="0" indent="0">
              <a:buNone/>
            </a:pPr>
            <a:endParaRPr lang="en-US" sz="3800" dirty="0">
              <a:latin typeface="Century Gothic" pitchFamily="34" charset="0"/>
            </a:endParaRPr>
          </a:p>
          <a:p>
            <a:pPr lvl="1"/>
            <a:r>
              <a:rPr lang="en-US" sz="3400" dirty="0">
                <a:latin typeface="Century Gothic" pitchFamily="34" charset="0"/>
              </a:rPr>
              <a:t>Develop a five year plan to rotate and replace the technology equipment to ensure the ongoing availability for us in ICS. </a:t>
            </a:r>
            <a:endParaRPr lang="en-US" sz="3400" dirty="0" smtClean="0">
              <a:latin typeface="Century Gothic" pitchFamily="34" charset="0"/>
            </a:endParaRPr>
          </a:p>
          <a:p>
            <a:pPr lvl="2"/>
            <a:r>
              <a:rPr lang="en-US" sz="3000" b="1" dirty="0" smtClean="0">
                <a:latin typeface="Century Gothic" pitchFamily="34" charset="0"/>
              </a:rPr>
              <a:t>Time</a:t>
            </a:r>
            <a:r>
              <a:rPr lang="en-US" sz="3000" dirty="0">
                <a:latin typeface="Century Gothic" pitchFamily="34" charset="0"/>
              </a:rPr>
              <a:t>: January 2015</a:t>
            </a:r>
          </a:p>
          <a:p>
            <a:pPr marL="0" indent="0">
              <a:buNone/>
            </a:pPr>
            <a:endParaRPr lang="en-US" dirty="0"/>
          </a:p>
        </p:txBody>
      </p:sp>
    </p:spTree>
    <p:extLst>
      <p:ext uri="{BB962C8B-B14F-4D97-AF65-F5344CB8AC3E}">
        <p14:creationId xmlns:p14="http://schemas.microsoft.com/office/powerpoint/2010/main" val="39619763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305800" cy="6172200"/>
          </a:xfrm>
        </p:spPr>
        <p:txBody>
          <a:bodyPr>
            <a:normAutofit fontScale="70000" lnSpcReduction="20000"/>
          </a:bodyPr>
          <a:lstStyle/>
          <a:p>
            <a:pPr marL="0" indent="0">
              <a:buNone/>
            </a:pPr>
            <a:endParaRPr lang="en-US" sz="3800" dirty="0">
              <a:latin typeface="Century Gothic" pitchFamily="34" charset="0"/>
            </a:endParaRPr>
          </a:p>
          <a:p>
            <a:pPr lvl="1"/>
            <a:r>
              <a:rPr lang="en-US" sz="3400" dirty="0">
                <a:latin typeface="Century Gothic" pitchFamily="34" charset="0"/>
              </a:rPr>
              <a:t>To transition faculty and students to use mobile devices which will enhance and broaden student awareness of the global world through a 1:1 device integration with back office support starting in the middle school with expose moving to lower grades. </a:t>
            </a:r>
            <a:endParaRPr lang="en-US" sz="3400" dirty="0" smtClean="0">
              <a:latin typeface="Century Gothic" pitchFamily="34" charset="0"/>
            </a:endParaRPr>
          </a:p>
          <a:p>
            <a:pPr lvl="2"/>
            <a:r>
              <a:rPr lang="en-US" sz="3000" b="1" dirty="0" smtClean="0">
                <a:latin typeface="Century Gothic" pitchFamily="34" charset="0"/>
              </a:rPr>
              <a:t>Time</a:t>
            </a:r>
            <a:r>
              <a:rPr lang="en-US" sz="3000" b="1" dirty="0">
                <a:latin typeface="Century Gothic" pitchFamily="34" charset="0"/>
              </a:rPr>
              <a:t>:</a:t>
            </a:r>
            <a:r>
              <a:rPr lang="en-US" sz="3000" dirty="0">
                <a:latin typeface="Century Gothic" pitchFamily="34" charset="0"/>
              </a:rPr>
              <a:t> August 2015 &amp; Ongoing</a:t>
            </a:r>
          </a:p>
          <a:p>
            <a:pPr marL="0" indent="0">
              <a:buNone/>
            </a:pPr>
            <a:endParaRPr lang="en-US" sz="3800" dirty="0">
              <a:latin typeface="Century Gothic" pitchFamily="34" charset="0"/>
            </a:endParaRPr>
          </a:p>
          <a:p>
            <a:pPr lvl="1"/>
            <a:r>
              <a:rPr lang="en-US" sz="3400" dirty="0">
                <a:latin typeface="Century Gothic" pitchFamily="34" charset="0"/>
              </a:rPr>
              <a:t>Provide hardware, software, and infrastructure to support the integration of technology </a:t>
            </a:r>
          </a:p>
          <a:p>
            <a:pPr marL="0" indent="0">
              <a:buNone/>
            </a:pPr>
            <a:endParaRPr lang="en-US" sz="3800" dirty="0">
              <a:latin typeface="Century Gothic" pitchFamily="34" charset="0"/>
            </a:endParaRPr>
          </a:p>
          <a:p>
            <a:pPr lvl="1"/>
            <a:r>
              <a:rPr lang="en-US" sz="3400" dirty="0">
                <a:latin typeface="Century Gothic" pitchFamily="34" charset="0"/>
              </a:rPr>
              <a:t>Promote cross-curriculum integration of technology and learning</a:t>
            </a:r>
          </a:p>
          <a:p>
            <a:pPr marL="0" indent="0">
              <a:buNone/>
            </a:pPr>
            <a:endParaRPr lang="en-US" sz="3800" dirty="0">
              <a:latin typeface="Century Gothic" pitchFamily="34" charset="0"/>
            </a:endParaRPr>
          </a:p>
          <a:p>
            <a:pPr lvl="1"/>
            <a:r>
              <a:rPr lang="en-US" sz="3400" dirty="0">
                <a:latin typeface="Century Gothic" pitchFamily="34" charset="0"/>
              </a:rPr>
              <a:t>Use effective communications to convey information to the ICS community</a:t>
            </a:r>
          </a:p>
          <a:p>
            <a:pPr marL="0" indent="0">
              <a:buNone/>
            </a:pPr>
            <a:endParaRPr lang="en-US" dirty="0"/>
          </a:p>
        </p:txBody>
      </p:sp>
    </p:spTree>
    <p:extLst>
      <p:ext uri="{BB962C8B-B14F-4D97-AF65-F5344CB8AC3E}">
        <p14:creationId xmlns:p14="http://schemas.microsoft.com/office/powerpoint/2010/main" val="1759482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Century Gothic" pitchFamily="34" charset="0"/>
              </a:rPr>
              <a:t>How can we reach these goals?</a:t>
            </a:r>
            <a:endParaRPr lang="en-US" b="1" dirty="0">
              <a:latin typeface="Century Gothic" pitchFamily="34" charset="0"/>
            </a:endParaRPr>
          </a:p>
        </p:txBody>
      </p:sp>
      <p:sp>
        <p:nvSpPr>
          <p:cNvPr id="3" name="Content Placeholder 2"/>
          <p:cNvSpPr>
            <a:spLocks noGrp="1"/>
          </p:cNvSpPr>
          <p:nvPr>
            <p:ph idx="1"/>
          </p:nvPr>
        </p:nvSpPr>
        <p:spPr/>
        <p:txBody>
          <a:bodyPr/>
          <a:lstStyle/>
          <a:p>
            <a:r>
              <a:rPr lang="en-US" dirty="0" smtClean="0">
                <a:latin typeface="Century Gothic" pitchFamily="34" charset="0"/>
              </a:rPr>
              <a:t>Professional Development </a:t>
            </a:r>
          </a:p>
          <a:p>
            <a:r>
              <a:rPr lang="en-US" dirty="0" smtClean="0">
                <a:latin typeface="Century Gothic" pitchFamily="34" charset="0"/>
              </a:rPr>
              <a:t>Strategies</a:t>
            </a:r>
            <a:endParaRPr lang="en-US" dirty="0">
              <a:latin typeface="Century Gothic" pitchFamily="34" charset="0"/>
            </a:endParaRPr>
          </a:p>
        </p:txBody>
      </p:sp>
    </p:spTree>
    <p:extLst>
      <p:ext uri="{BB962C8B-B14F-4D97-AF65-F5344CB8AC3E}">
        <p14:creationId xmlns:p14="http://schemas.microsoft.com/office/powerpoint/2010/main" val="1862068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entury Gothic" pitchFamily="34" charset="0"/>
              </a:rPr>
              <a:t>Professional Development</a:t>
            </a:r>
            <a:endParaRPr lang="en-US" b="1" dirty="0">
              <a:latin typeface="Century Gothic" pitchFamily="34" charset="0"/>
            </a:endParaRPr>
          </a:p>
        </p:txBody>
      </p:sp>
      <p:sp>
        <p:nvSpPr>
          <p:cNvPr id="3" name="Content Placeholder 2"/>
          <p:cNvSpPr>
            <a:spLocks noGrp="1"/>
          </p:cNvSpPr>
          <p:nvPr>
            <p:ph idx="1"/>
          </p:nvPr>
        </p:nvSpPr>
        <p:spPr/>
        <p:txBody>
          <a:bodyPr>
            <a:normAutofit fontScale="85000" lnSpcReduction="10000"/>
          </a:bodyPr>
          <a:lstStyle/>
          <a:p>
            <a:r>
              <a:rPr lang="en-US" dirty="0" smtClean="0">
                <a:latin typeface="Century Gothic" pitchFamily="34" charset="0"/>
              </a:rPr>
              <a:t>Provided throughout the year in areas where faculty skills need to be kept up to date </a:t>
            </a:r>
          </a:p>
          <a:p>
            <a:pPr lvl="1"/>
            <a:r>
              <a:rPr lang="en-US" dirty="0" smtClean="0">
                <a:latin typeface="Century Gothic" pitchFamily="34" charset="0"/>
              </a:rPr>
              <a:t>Microsoft Office</a:t>
            </a:r>
          </a:p>
          <a:p>
            <a:pPr lvl="1"/>
            <a:r>
              <a:rPr lang="en-US" dirty="0" smtClean="0">
                <a:latin typeface="Century Gothic" pitchFamily="34" charset="0"/>
              </a:rPr>
              <a:t>electronic grading (i.e. PowerSchool)</a:t>
            </a:r>
          </a:p>
          <a:p>
            <a:pPr lvl="1"/>
            <a:r>
              <a:rPr lang="en-US" dirty="0" smtClean="0">
                <a:latin typeface="Century Gothic" pitchFamily="34" charset="0"/>
              </a:rPr>
              <a:t>Rubicon curriculum mapping</a:t>
            </a:r>
          </a:p>
          <a:p>
            <a:pPr lvl="1"/>
            <a:r>
              <a:rPr lang="en-US" dirty="0" smtClean="0">
                <a:latin typeface="Century Gothic" pitchFamily="34" charset="0"/>
              </a:rPr>
              <a:t>web design software and distance learning platforms (i.e. </a:t>
            </a:r>
            <a:r>
              <a:rPr lang="en-US" dirty="0" err="1" smtClean="0">
                <a:latin typeface="Century Gothic" pitchFamily="34" charset="0"/>
              </a:rPr>
              <a:t>eChalk</a:t>
            </a:r>
            <a:r>
              <a:rPr lang="en-US" dirty="0" smtClean="0">
                <a:latin typeface="Century Gothic" pitchFamily="34" charset="0"/>
              </a:rPr>
              <a:t>)</a:t>
            </a:r>
          </a:p>
          <a:p>
            <a:pPr lvl="1"/>
            <a:r>
              <a:rPr lang="en-US" dirty="0" smtClean="0">
                <a:latin typeface="Century Gothic" pitchFamily="34" charset="0"/>
              </a:rPr>
              <a:t>Google applications</a:t>
            </a:r>
          </a:p>
          <a:p>
            <a:pPr lvl="1"/>
            <a:r>
              <a:rPr lang="en-US" dirty="0" err="1" smtClean="0">
                <a:latin typeface="Century Gothic" pitchFamily="34" charset="0"/>
              </a:rPr>
              <a:t>SmartBoard</a:t>
            </a:r>
            <a:endParaRPr lang="en-US" dirty="0" smtClean="0">
              <a:latin typeface="Century Gothic" pitchFamily="34" charset="0"/>
            </a:endParaRPr>
          </a:p>
          <a:p>
            <a:pPr lvl="1"/>
            <a:r>
              <a:rPr lang="en-US" dirty="0" err="1" smtClean="0">
                <a:latin typeface="Century Gothic" pitchFamily="34" charset="0"/>
              </a:rPr>
              <a:t>iPad</a:t>
            </a:r>
            <a:endParaRPr lang="en-US" dirty="0" smtClean="0">
              <a:latin typeface="Century Gothic" pitchFamily="34" charset="0"/>
            </a:endParaRPr>
          </a:p>
          <a:p>
            <a:pPr lvl="1"/>
            <a:r>
              <a:rPr lang="en-US" dirty="0" smtClean="0">
                <a:latin typeface="Century Gothic" pitchFamily="34" charset="0"/>
              </a:rPr>
              <a:t>laptop</a:t>
            </a:r>
          </a:p>
          <a:p>
            <a:pPr lvl="1"/>
            <a:endParaRPr lang="en-US" dirty="0"/>
          </a:p>
        </p:txBody>
      </p:sp>
    </p:spTree>
    <p:extLst>
      <p:ext uri="{BB962C8B-B14F-4D97-AF65-F5344CB8AC3E}">
        <p14:creationId xmlns:p14="http://schemas.microsoft.com/office/powerpoint/2010/main" val="610156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Century Gothic" pitchFamily="34" charset="0"/>
              </a:rPr>
              <a:t>Types of Professional Development</a:t>
            </a:r>
            <a:endParaRPr lang="en-US" sz="3600" b="1" dirty="0">
              <a:latin typeface="Century Gothic" pitchFamily="34" charset="0"/>
            </a:endParaRPr>
          </a:p>
        </p:txBody>
      </p:sp>
      <p:sp>
        <p:nvSpPr>
          <p:cNvPr id="3" name="Content Placeholder 2"/>
          <p:cNvSpPr>
            <a:spLocks noGrp="1"/>
          </p:cNvSpPr>
          <p:nvPr>
            <p:ph idx="1"/>
          </p:nvPr>
        </p:nvSpPr>
        <p:spPr/>
        <p:txBody>
          <a:bodyPr/>
          <a:lstStyle/>
          <a:p>
            <a:r>
              <a:rPr lang="en-US" dirty="0" smtClean="0">
                <a:latin typeface="Century Gothic" pitchFamily="34" charset="0"/>
              </a:rPr>
              <a:t>Whole group opportunities</a:t>
            </a:r>
          </a:p>
          <a:p>
            <a:pPr lvl="1"/>
            <a:r>
              <a:rPr lang="en-US" dirty="0" smtClean="0">
                <a:latin typeface="Century Gothic" pitchFamily="34" charset="0"/>
              </a:rPr>
              <a:t>Professional Development days with outside presenters</a:t>
            </a:r>
          </a:p>
          <a:p>
            <a:pPr lvl="1"/>
            <a:r>
              <a:rPr lang="en-US" dirty="0" smtClean="0">
                <a:latin typeface="Century Gothic" pitchFamily="34" charset="0"/>
              </a:rPr>
              <a:t>In-house weekly-biweekly afterschool sessions with technology educator</a:t>
            </a:r>
          </a:p>
          <a:p>
            <a:pPr lvl="1"/>
            <a:r>
              <a:rPr lang="en-US" dirty="0" smtClean="0">
                <a:latin typeface="Century Gothic" pitchFamily="34" charset="0"/>
              </a:rPr>
              <a:t>Conferences financially supported by budgeted PD funds or State allotted funds</a:t>
            </a:r>
          </a:p>
          <a:p>
            <a:pPr lvl="1"/>
            <a:r>
              <a:rPr lang="en-US" dirty="0" smtClean="0">
                <a:latin typeface="Century Gothic" pitchFamily="34" charset="0"/>
              </a:rPr>
              <a:t>Creations of relationships with other schools and organizations</a:t>
            </a:r>
            <a:endParaRPr lang="en-US" dirty="0">
              <a:latin typeface="Century Gothic" pitchFamily="34" charset="0"/>
            </a:endParaRPr>
          </a:p>
        </p:txBody>
      </p:sp>
    </p:spTree>
    <p:extLst>
      <p:ext uri="{BB962C8B-B14F-4D97-AF65-F5344CB8AC3E}">
        <p14:creationId xmlns:p14="http://schemas.microsoft.com/office/powerpoint/2010/main" val="10799931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latin typeface="Century Gothic" pitchFamily="34" charset="0"/>
              </a:rPr>
              <a:t>Individual opportunities</a:t>
            </a:r>
          </a:p>
          <a:p>
            <a:pPr lvl="1"/>
            <a:r>
              <a:rPr lang="en-US" dirty="0" smtClean="0">
                <a:latin typeface="Century Gothic" pitchFamily="34" charset="0"/>
              </a:rPr>
              <a:t>Conferences financially supported by budgeted PD funds or State allotted funds</a:t>
            </a:r>
          </a:p>
          <a:p>
            <a:pPr lvl="1"/>
            <a:r>
              <a:rPr lang="en-US" dirty="0" smtClean="0">
                <a:latin typeface="Century Gothic" pitchFamily="34" charset="0"/>
              </a:rPr>
              <a:t>Presentations financially supported by budgeted PD funds or State allotted funds</a:t>
            </a:r>
          </a:p>
          <a:p>
            <a:pPr lvl="1"/>
            <a:r>
              <a:rPr lang="en-US" dirty="0" smtClean="0">
                <a:latin typeface="Century Gothic" pitchFamily="34" charset="0"/>
              </a:rPr>
              <a:t>Courses financially supported by budgeted PD funds or State allotted funds</a:t>
            </a:r>
          </a:p>
          <a:p>
            <a:pPr lvl="1"/>
            <a:endParaRPr lang="en-US" dirty="0">
              <a:latin typeface="Century Gothic" pitchFamily="34" charset="0"/>
            </a:endParaRPr>
          </a:p>
        </p:txBody>
      </p:sp>
      <p:sp>
        <p:nvSpPr>
          <p:cNvPr id="4" name="Title 1"/>
          <p:cNvSpPr>
            <a:spLocks noGrp="1"/>
          </p:cNvSpPr>
          <p:nvPr>
            <p:ph type="title"/>
          </p:nvPr>
        </p:nvSpPr>
        <p:spPr/>
        <p:txBody>
          <a:bodyPr>
            <a:normAutofit/>
          </a:bodyPr>
          <a:lstStyle/>
          <a:p>
            <a:r>
              <a:rPr lang="en-US" sz="3600" b="1" dirty="0" smtClean="0">
                <a:latin typeface="Century Gothic" pitchFamily="34" charset="0"/>
              </a:rPr>
              <a:t>Types of Professional Development</a:t>
            </a:r>
            <a:endParaRPr lang="en-US" sz="3600" b="1" dirty="0">
              <a:latin typeface="Century Gothic" pitchFamily="34" charset="0"/>
            </a:endParaRPr>
          </a:p>
        </p:txBody>
      </p:sp>
    </p:spTree>
    <p:extLst>
      <p:ext uri="{BB962C8B-B14F-4D97-AF65-F5344CB8AC3E}">
        <p14:creationId xmlns:p14="http://schemas.microsoft.com/office/powerpoint/2010/main" val="42012681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TotalTime>
  <Words>736</Words>
  <Application>Microsoft Office PowerPoint</Application>
  <PresentationFormat>On-screen Show (4:3)</PresentationFormat>
  <Paragraphs>107</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Immaculate Conception School’s Updated Technology Plan</vt:lpstr>
      <vt:lpstr>Mission Updated to reflect the technology goal stated in the 2015-2020 ICS Strategic Plan</vt:lpstr>
      <vt:lpstr>PowerPoint Presentation</vt:lpstr>
      <vt:lpstr>PowerPoint Presentation</vt:lpstr>
      <vt:lpstr>PowerPoint Presentation</vt:lpstr>
      <vt:lpstr>How can we reach these goals?</vt:lpstr>
      <vt:lpstr>Professional Development</vt:lpstr>
      <vt:lpstr>Types of Professional Development</vt:lpstr>
      <vt:lpstr>Types of Professional Development</vt:lpstr>
      <vt:lpstr>Types of Professional Development</vt:lpstr>
      <vt:lpstr>Robotics and Engineering and Graphic Design: Moving into the Future</vt:lpstr>
      <vt:lpstr>Robotics and Engineering and Graphic Design: Moving into the Future</vt:lpstr>
      <vt:lpstr>Strategies</vt:lpstr>
      <vt:lpstr>Strategy </vt:lpstr>
      <vt:lpstr>Strategy</vt:lpstr>
      <vt:lpstr>Strategy</vt:lpstr>
      <vt:lpstr>Strategy</vt:lpstr>
      <vt:lpstr>What is available?</vt:lpstr>
      <vt:lpstr>What is available?</vt:lpstr>
      <vt:lpstr>Technology Plan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Immaculate Conception School’s Updated Technology Plan</dc:title>
  <dc:creator>Doerfler, MaryClare</dc:creator>
  <cp:lastModifiedBy>Doerfler, MaryClare</cp:lastModifiedBy>
  <cp:revision>10</cp:revision>
  <dcterms:created xsi:type="dcterms:W3CDTF">2015-03-29T17:34:08Z</dcterms:created>
  <dcterms:modified xsi:type="dcterms:W3CDTF">2015-04-10T19:47:10Z</dcterms:modified>
</cp:coreProperties>
</file>